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</p:sldMasterIdLst>
  <p:notesMasterIdLst>
    <p:notesMasterId r:id="rId42"/>
  </p:notesMasterIdLst>
  <p:handoutMasterIdLst>
    <p:handoutMasterId r:id="rId43"/>
  </p:handoutMasterIdLst>
  <p:sldIdLst>
    <p:sldId id="256" r:id="rId5"/>
    <p:sldId id="265" r:id="rId6"/>
    <p:sldId id="271" r:id="rId7"/>
    <p:sldId id="262" r:id="rId8"/>
    <p:sldId id="266" r:id="rId9"/>
    <p:sldId id="267" r:id="rId10"/>
    <p:sldId id="269" r:id="rId11"/>
    <p:sldId id="281" r:id="rId12"/>
    <p:sldId id="282" r:id="rId13"/>
    <p:sldId id="270" r:id="rId14"/>
    <p:sldId id="272" r:id="rId15"/>
    <p:sldId id="283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7" r:id="rId25"/>
    <p:sldId id="294" r:id="rId26"/>
    <p:sldId id="295" r:id="rId27"/>
    <p:sldId id="296" r:id="rId28"/>
    <p:sldId id="297" r:id="rId29"/>
    <p:sldId id="298" r:id="rId30"/>
    <p:sldId id="299" r:id="rId31"/>
    <p:sldId id="285" r:id="rId32"/>
    <p:sldId id="284" r:id="rId33"/>
    <p:sldId id="304" r:id="rId34"/>
    <p:sldId id="293" r:id="rId35"/>
    <p:sldId id="301" r:id="rId36"/>
    <p:sldId id="292" r:id="rId37"/>
    <p:sldId id="288" r:id="rId38"/>
    <p:sldId id="289" r:id="rId39"/>
    <p:sldId id="290" r:id="rId40"/>
    <p:sldId id="291" r:id="rId41"/>
  </p:sldIdLst>
  <p:sldSz cx="9144000" cy="6858000" type="screen4x3"/>
  <p:notesSz cx="6805613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B73E8E-7B71-4CE0-8F58-91480BA8F0F3}" v="33" dt="2021-01-18T14:07:58.5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5" autoAdjust="0"/>
    <p:restoredTop sz="94660"/>
  </p:normalViewPr>
  <p:slideViewPr>
    <p:cSldViewPr>
      <p:cViewPr varScale="1">
        <p:scale>
          <a:sx n="50" d="100"/>
          <a:sy n="50" d="100"/>
        </p:scale>
        <p:origin x="40" y="2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 Porter" userId="caeb4aa7-6afb-46a3-a995-19b0c182e2ba" providerId="ADAL" clId="{056E437E-2C57-4889-BFDE-2E9F92409EF7}"/>
    <pc:docChg chg="delSld modSld">
      <pc:chgData name="Mr Porter" userId="caeb4aa7-6afb-46a3-a995-19b0c182e2ba" providerId="ADAL" clId="{056E437E-2C57-4889-BFDE-2E9F92409EF7}" dt="2020-05-27T08:07:23.587" v="8" actId="29295"/>
      <pc:docMkLst>
        <pc:docMk/>
      </pc:docMkLst>
      <pc:sldChg chg="modSp mod">
        <pc:chgData name="Mr Porter" userId="caeb4aa7-6afb-46a3-a995-19b0c182e2ba" providerId="ADAL" clId="{056E437E-2C57-4889-BFDE-2E9F92409EF7}" dt="2020-05-27T08:07:23.587" v="8" actId="29295"/>
        <pc:sldMkLst>
          <pc:docMk/>
          <pc:sldMk cId="3606514065" sldId="256"/>
        </pc:sldMkLst>
        <pc:picChg chg="mod">
          <ac:chgData name="Mr Porter" userId="caeb4aa7-6afb-46a3-a995-19b0c182e2ba" providerId="ADAL" clId="{056E437E-2C57-4889-BFDE-2E9F92409EF7}" dt="2020-05-27T08:07:23.587" v="8" actId="29295"/>
          <ac:picMkLst>
            <pc:docMk/>
            <pc:sldMk cId="3606514065" sldId="256"/>
            <ac:picMk id="4" creationId="{00000000-0000-0000-0000-000000000000}"/>
          </ac:picMkLst>
        </pc:picChg>
      </pc:sldChg>
      <pc:sldChg chg="modSp mod">
        <pc:chgData name="Mr Porter" userId="caeb4aa7-6afb-46a3-a995-19b0c182e2ba" providerId="ADAL" clId="{056E437E-2C57-4889-BFDE-2E9F92409EF7}" dt="2020-05-27T08:07:04.786" v="6" actId="948"/>
        <pc:sldMkLst>
          <pc:docMk/>
          <pc:sldMk cId="2124926539" sldId="258"/>
        </pc:sldMkLst>
        <pc:spChg chg="mod">
          <ac:chgData name="Mr Porter" userId="caeb4aa7-6afb-46a3-a995-19b0c182e2ba" providerId="ADAL" clId="{056E437E-2C57-4889-BFDE-2E9F92409EF7}" dt="2020-05-27T08:07:04.786" v="6" actId="948"/>
          <ac:spMkLst>
            <pc:docMk/>
            <pc:sldMk cId="2124926539" sldId="258"/>
            <ac:spMk id="2" creationId="{00000000-0000-0000-0000-000000000000}"/>
          </ac:spMkLst>
        </pc:spChg>
        <pc:spChg chg="mod">
          <ac:chgData name="Mr Porter" userId="caeb4aa7-6afb-46a3-a995-19b0c182e2ba" providerId="ADAL" clId="{056E437E-2C57-4889-BFDE-2E9F92409EF7}" dt="2020-05-27T08:06:47.755" v="4" actId="20577"/>
          <ac:spMkLst>
            <pc:docMk/>
            <pc:sldMk cId="2124926539" sldId="258"/>
            <ac:spMk id="4" creationId="{00000000-0000-0000-0000-000000000000}"/>
          </ac:spMkLst>
        </pc:spChg>
      </pc:sldChg>
      <pc:sldChg chg="del">
        <pc:chgData name="Mr Porter" userId="caeb4aa7-6afb-46a3-a995-19b0c182e2ba" providerId="ADAL" clId="{056E437E-2C57-4889-BFDE-2E9F92409EF7}" dt="2020-05-27T08:06:40.759" v="0" actId="47"/>
        <pc:sldMkLst>
          <pc:docMk/>
          <pc:sldMk cId="3000253610" sldId="260"/>
        </pc:sldMkLst>
      </pc:sldChg>
      <pc:sldChg chg="del">
        <pc:chgData name="Mr Porter" userId="caeb4aa7-6afb-46a3-a995-19b0c182e2ba" providerId="ADAL" clId="{056E437E-2C57-4889-BFDE-2E9F92409EF7}" dt="2020-05-27T08:06:41.962" v="1" actId="47"/>
        <pc:sldMkLst>
          <pc:docMk/>
          <pc:sldMk cId="1920951925" sldId="261"/>
        </pc:sldMkLst>
      </pc:sldChg>
      <pc:sldChg chg="modSp mod">
        <pc:chgData name="Mr Porter" userId="caeb4aa7-6afb-46a3-a995-19b0c182e2ba" providerId="ADAL" clId="{056E437E-2C57-4889-BFDE-2E9F92409EF7}" dt="2020-05-27T08:07:14.791" v="7" actId="948"/>
        <pc:sldMkLst>
          <pc:docMk/>
          <pc:sldMk cId="3389500544" sldId="262"/>
        </pc:sldMkLst>
        <pc:spChg chg="mod">
          <ac:chgData name="Mr Porter" userId="caeb4aa7-6afb-46a3-a995-19b0c182e2ba" providerId="ADAL" clId="{056E437E-2C57-4889-BFDE-2E9F92409EF7}" dt="2020-05-27T08:07:14.791" v="7" actId="948"/>
          <ac:spMkLst>
            <pc:docMk/>
            <pc:sldMk cId="3389500544" sldId="262"/>
            <ac:spMk id="2" creationId="{00000000-0000-0000-0000-000000000000}"/>
          </ac:spMkLst>
        </pc:spChg>
      </pc:sldChg>
    </pc:docChg>
  </pc:docChgLst>
  <pc:docChgLst>
    <pc:chgData name="Mr Porter" userId="S::ed025sporter@glow.sch.uk::caeb4aa7-6afb-46a3-a995-19b0c182e2ba" providerId="AD" clId="Web-{74B73E8E-7B71-4CE0-8F58-91480BA8F0F3}"/>
    <pc:docChg chg="delSld modSld">
      <pc:chgData name="Mr Porter" userId="S::ed025sporter@glow.sch.uk::caeb4aa7-6afb-46a3-a995-19b0c182e2ba" providerId="AD" clId="Web-{74B73E8E-7B71-4CE0-8F58-91480BA8F0F3}" dt="2021-01-18T14:07:58.580" v="11"/>
      <pc:docMkLst>
        <pc:docMk/>
      </pc:docMkLst>
      <pc:sldChg chg="modSp">
        <pc:chgData name="Mr Porter" userId="S::ed025sporter@glow.sch.uk::caeb4aa7-6afb-46a3-a995-19b0c182e2ba" providerId="AD" clId="Web-{74B73E8E-7B71-4CE0-8F58-91480BA8F0F3}" dt="2021-01-18T14:07:51.752" v="10" actId="20577"/>
        <pc:sldMkLst>
          <pc:docMk/>
          <pc:sldMk cId="3606514065" sldId="256"/>
        </pc:sldMkLst>
        <pc:spChg chg="mod">
          <ac:chgData name="Mr Porter" userId="S::ed025sporter@glow.sch.uk::caeb4aa7-6afb-46a3-a995-19b0c182e2ba" providerId="AD" clId="Web-{74B73E8E-7B71-4CE0-8F58-91480BA8F0F3}" dt="2021-01-18T14:07:51.752" v="10" actId="20577"/>
          <ac:spMkLst>
            <pc:docMk/>
            <pc:sldMk cId="3606514065" sldId="256"/>
            <ac:spMk id="2" creationId="{00000000-0000-0000-0000-000000000000}"/>
          </ac:spMkLst>
        </pc:spChg>
      </pc:sldChg>
      <pc:sldChg chg="del">
        <pc:chgData name="Mr Porter" userId="S::ed025sporter@glow.sch.uk::caeb4aa7-6afb-46a3-a995-19b0c182e2ba" providerId="AD" clId="Web-{74B73E8E-7B71-4CE0-8F58-91480BA8F0F3}" dt="2021-01-18T14:07:58.580" v="11"/>
        <pc:sldMkLst>
          <pc:docMk/>
          <pc:sldMk cId="268413237" sldId="300"/>
        </pc:sldMkLst>
      </pc:sldChg>
    </pc:docChg>
  </pc:docChgLst>
  <pc:docChgLst>
    <pc:chgData name="Mr Porter" userId="caeb4aa7-6afb-46a3-a995-19b0c182e2ba" providerId="ADAL" clId="{94F7647E-F10D-4BB5-BCD8-51234A5202EB}"/>
    <pc:docChg chg="delSld">
      <pc:chgData name="Mr Porter" userId="caeb4aa7-6afb-46a3-a995-19b0c182e2ba" providerId="ADAL" clId="{94F7647E-F10D-4BB5-BCD8-51234A5202EB}" dt="2020-06-15T11:32:22.071" v="0" actId="47"/>
      <pc:docMkLst>
        <pc:docMk/>
      </pc:docMkLst>
      <pc:sldChg chg="del">
        <pc:chgData name="Mr Porter" userId="caeb4aa7-6afb-46a3-a995-19b0c182e2ba" providerId="ADAL" clId="{94F7647E-F10D-4BB5-BCD8-51234A5202EB}" dt="2020-06-15T11:32:22.071" v="0" actId="47"/>
        <pc:sldMkLst>
          <pc:docMk/>
          <pc:sldMk cId="2124926539" sldId="25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20B4C-66E5-4436-BE3F-306C45911FCF}" type="datetimeFigureOut">
              <a:rPr lang="en-GB" smtClean="0"/>
              <a:pPr/>
              <a:t>24/01/2024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5568E-D5A0-4573-AFB6-00F5380AE1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627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8A481-4D74-4616-8752-6DB84BB7BECE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BEBA0-6DAA-45F4-8649-B50BE501B0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095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BEBA0-6DAA-45F4-8649-B50BE501B04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544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BEBA0-6DAA-45F4-8649-B50BE501B04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576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BEBA0-6DAA-45F4-8649-B50BE501B04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259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BEBA0-6DAA-45F4-8649-B50BE501B04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155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BEBA0-6DAA-45F4-8649-B50BE501B04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731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132101F-1C78-4A35-B9B9-FA3BC2678EB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D3F3-DB27-4CBF-864A-E28263BCB96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62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101F-1C78-4A35-B9B9-FA3BC2678EB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D3F3-DB27-4CBF-864A-E28263BCB9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32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101F-1C78-4A35-B9B9-FA3BC2678EB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D3F3-DB27-4CBF-864A-E28263BCB96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832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101F-1C78-4A35-B9B9-FA3BC2678EB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D3F3-DB27-4CBF-864A-E28263BCB9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8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101F-1C78-4A35-B9B9-FA3BC2678EB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D3F3-DB27-4CBF-864A-E28263BCB96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760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101F-1C78-4A35-B9B9-FA3BC2678EB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D3F3-DB27-4CBF-864A-E28263BCB9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95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101F-1C78-4A35-B9B9-FA3BC2678EB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D3F3-DB27-4CBF-864A-E28263BCB9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57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101F-1C78-4A35-B9B9-FA3BC2678EB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D3F3-DB27-4CBF-864A-E28263BCB9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16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101F-1C78-4A35-B9B9-FA3BC2678EB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D3F3-DB27-4CBF-864A-E28263BCB9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7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101F-1C78-4A35-B9B9-FA3BC2678EB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D3F3-DB27-4CBF-864A-E28263BCB9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68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101F-1C78-4A35-B9B9-FA3BC2678EB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D3F3-DB27-4CBF-864A-E28263BCB96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163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132101F-1C78-4A35-B9B9-FA3BC2678EB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C38D3F3-DB27-4CBF-864A-E28263BCB96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57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iLNIM3JUl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" y="0"/>
            <a:ext cx="9141545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ile:Woodturning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21612" r="17814"/>
          <a:stretch/>
        </p:blipFill>
        <p:spPr bwMode="auto">
          <a:xfrm flipH="1">
            <a:off x="35496" y="-27385"/>
            <a:ext cx="9108504" cy="688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EAA48FC5-3C83-4F1B-BC33-DF0B588F83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2589" y="3064931"/>
            <a:ext cx="6221411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2011" y="3429000"/>
            <a:ext cx="5626239" cy="1090938"/>
          </a:xfrm>
        </p:spPr>
        <p:txBody>
          <a:bodyPr anchor="b">
            <a:normAutofit/>
          </a:bodyPr>
          <a:lstStyle/>
          <a:p>
            <a:pPr algn="l"/>
            <a:r>
              <a:rPr lang="en-GB" sz="3700" dirty="0">
                <a:solidFill>
                  <a:srgbClr val="FFFFFF"/>
                </a:solidFill>
              </a:rPr>
              <a:t>Nat5 design &amp; Manufacture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2011" y="4779313"/>
            <a:ext cx="5626238" cy="514816"/>
          </a:xfrm>
        </p:spPr>
        <p:txBody>
          <a:bodyPr anchor="t">
            <a:normAutofit/>
          </a:bodyPr>
          <a:lstStyle/>
          <a:p>
            <a:r>
              <a:rPr lang="en-GB" sz="2000" dirty="0">
                <a:solidFill>
                  <a:srgbClr val="FFFFFF"/>
                </a:solidFill>
              </a:rPr>
              <a:t>Woodturning Lathe</a:t>
            </a:r>
          </a:p>
        </p:txBody>
      </p:sp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62F01714-1A39-4194-BD47-8A9960C599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2011" y="4666480"/>
            <a:ext cx="5124375" cy="0"/>
          </a:xfrm>
          <a:prstGeom prst="line">
            <a:avLst/>
          </a:prstGeom>
          <a:ln w="22225">
            <a:solidFill>
              <a:srgbClr val="CE34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514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Picture 6" descr="DCP_039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11946" r="38119" b="22164"/>
          <a:stretch/>
        </p:blipFill>
        <p:spPr bwMode="auto">
          <a:xfrm flipH="1">
            <a:off x="179512" y="116632"/>
            <a:ext cx="2016224" cy="19569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27584" y="4242586"/>
            <a:ext cx="39608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4000" b="1" dirty="0">
                <a:solidFill>
                  <a:schemeClr val="bg1"/>
                </a:solidFill>
                <a:latin typeface="+mj-lt"/>
              </a:rPr>
              <a:t>Revolving Centre</a:t>
            </a:r>
            <a:endParaRPr lang="en-US" altLang="en-US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573891" y="4242586"/>
            <a:ext cx="39608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4000" b="1" dirty="0">
                <a:solidFill>
                  <a:schemeClr val="bg1"/>
                </a:solidFill>
                <a:latin typeface="+mj-lt"/>
              </a:rPr>
              <a:t>Dead Centre</a:t>
            </a:r>
            <a:endParaRPr lang="en-US" altLang="en-US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245189" y="4890427"/>
            <a:ext cx="36838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 dirty="0">
                <a:solidFill>
                  <a:schemeClr val="bg1"/>
                </a:solidFill>
                <a:latin typeface="+mj-lt"/>
              </a:rPr>
              <a:t>Revolves as the wood turns.</a:t>
            </a:r>
            <a:endParaRPr lang="en-US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386577" y="4890426"/>
            <a:ext cx="354291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 dirty="0">
                <a:solidFill>
                  <a:schemeClr val="bg1"/>
                </a:solidFill>
                <a:latin typeface="+mj-lt"/>
              </a:rPr>
              <a:t>Remains fixed, therefore friction may occur. Use wax to lubricate the centre. </a:t>
            </a:r>
            <a:endParaRPr lang="en-US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8651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826324"/>
            <a:ext cx="2834314" cy="9144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/>
                </a:solidFill>
              </a:rPr>
              <a:t>Woodturning tools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916832"/>
            <a:ext cx="3528392" cy="494116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FFFFFF"/>
                </a:solidFill>
              </a:rPr>
              <a:t>Wood turning tools are used to </a:t>
            </a:r>
            <a:r>
              <a:rPr lang="en-GB" sz="2400" u="sng" dirty="0">
                <a:solidFill>
                  <a:srgbClr val="FFFFFF"/>
                </a:solidFill>
              </a:rPr>
              <a:t>shape the work piece.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400" dirty="0">
              <a:solidFill>
                <a:srgbClr val="FFFFF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FFFFFF"/>
                </a:solidFill>
              </a:rPr>
              <a:t>Depending on what shape is required will ultimately determine what type of tool will be used.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400" dirty="0">
              <a:solidFill>
                <a:srgbClr val="FFFFF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FFFFFF"/>
                </a:solidFill>
              </a:rPr>
              <a:t>The </a:t>
            </a:r>
            <a:r>
              <a:rPr lang="en-GB" sz="2400" u="sng" dirty="0">
                <a:solidFill>
                  <a:srgbClr val="FFFFFF"/>
                </a:solidFill>
              </a:rPr>
              <a:t>tool rest is used to support the tools </a:t>
            </a:r>
            <a:r>
              <a:rPr lang="en-GB" sz="2400" dirty="0">
                <a:solidFill>
                  <a:srgbClr val="FFFFFF"/>
                </a:solidFill>
              </a:rPr>
              <a:t>while shaping is being carried out.</a:t>
            </a:r>
          </a:p>
        </p:txBody>
      </p:sp>
      <p:pic>
        <p:nvPicPr>
          <p:cNvPr id="7170" name="Picture 2" descr="Faithfull HSS Turning Chisel Wooden Boxed Set of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958" y="1011538"/>
            <a:ext cx="4834924" cy="483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358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826324"/>
            <a:ext cx="2834314" cy="914400"/>
          </a:xfrm>
        </p:spPr>
        <p:txBody>
          <a:bodyPr>
            <a:normAutofit/>
          </a:bodyPr>
          <a:lstStyle/>
          <a:p>
            <a:r>
              <a:rPr lang="en-GB" dirty="0" err="1">
                <a:solidFill>
                  <a:schemeClr val="tx1"/>
                </a:solidFill>
              </a:rPr>
              <a:t>GOuge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1916832"/>
            <a:ext cx="2843784" cy="494116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FFFFFF"/>
                </a:solidFill>
              </a:rPr>
              <a:t>The Gouge utilises a slicing action and can be used for both roughing down and fine finishing. </a:t>
            </a:r>
          </a:p>
        </p:txBody>
      </p:sp>
      <p:pic>
        <p:nvPicPr>
          <p:cNvPr id="6" name="Picture 8" descr="16020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4" b="13403"/>
          <a:stretch>
            <a:fillRect/>
          </a:stretch>
        </p:blipFill>
        <p:spPr bwMode="auto">
          <a:xfrm>
            <a:off x="889238" y="4749720"/>
            <a:ext cx="2297113" cy="16208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065450" y="6405483"/>
            <a:ext cx="1944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400" dirty="0">
                <a:latin typeface="+mj-lt"/>
              </a:rPr>
              <a:t>Cross Section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826324"/>
            <a:ext cx="2834314" cy="9144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/>
                </a:solidFill>
              </a:rPr>
              <a:t>Parting chisel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7750" y="1771606"/>
            <a:ext cx="3745910" cy="237747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FFFFFF"/>
                </a:solidFill>
              </a:rPr>
              <a:t>The parting tool can be used to cut narrow slots in your work piece. It creates a gap in the wood and is used to cut off a section of the wood to an exact length (part off).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50" y="4185270"/>
            <a:ext cx="3745910" cy="249765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r="14874" b="40739"/>
          <a:stretch/>
        </p:blipFill>
        <p:spPr>
          <a:xfrm>
            <a:off x="4067944" y="0"/>
            <a:ext cx="5112568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3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826324"/>
            <a:ext cx="2834314" cy="9144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Skew chisel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3198" y="1916832"/>
            <a:ext cx="3518722" cy="235830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FFFFFF"/>
                </a:solidFill>
              </a:rPr>
              <a:t>The skew chisel can be used to produce a very smooth finish. They are basic chisels used in spindle turning for cutting beads, shearing the ends of boxes or cylinders and smoother the edges. </a:t>
            </a:r>
          </a:p>
        </p:txBody>
      </p:sp>
      <p:pic>
        <p:nvPicPr>
          <p:cNvPr id="7" name="Picture 8" descr="Pen_36_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03" y="4725144"/>
            <a:ext cx="2669204" cy="2001904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1" r="8511" b="27899"/>
          <a:stretch/>
        </p:blipFill>
        <p:spPr>
          <a:xfrm>
            <a:off x="4070555" y="0"/>
            <a:ext cx="5082173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7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826324"/>
            <a:ext cx="2834314" cy="9144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scraper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916832"/>
            <a:ext cx="3562302" cy="494116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FFFFFF"/>
                </a:solidFill>
              </a:rPr>
              <a:t>Scrapers are among the easiest lathe tools to use however as the name suggests the tool scrapes rather than cuts and can leave a rather rough finish.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800" dirty="0">
              <a:solidFill>
                <a:srgbClr val="FFFFF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FFFFFF"/>
                </a:solidFill>
              </a:rPr>
              <a:t>Scrapers are available in a wide range of shapes and sizes.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8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793" y="4797152"/>
            <a:ext cx="2881537" cy="192070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60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826324"/>
            <a:ext cx="2834314" cy="9144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faceplate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1916832"/>
            <a:ext cx="2843784" cy="494116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FFFFFF"/>
                </a:solidFill>
              </a:rPr>
              <a:t>A Faceplate is used to attach a wood blank to the lathe when making, for example, a bowl.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4" t="14722" r="28166" b="28583"/>
          <a:stretch>
            <a:fillRect/>
          </a:stretch>
        </p:blipFill>
        <p:spPr bwMode="auto">
          <a:xfrm>
            <a:off x="589280" y="3933056"/>
            <a:ext cx="3022600" cy="2720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DCP_06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5"/>
          <a:stretch/>
        </p:blipFill>
        <p:spPr bwMode="auto">
          <a:xfrm>
            <a:off x="4499992" y="3665062"/>
            <a:ext cx="4283854" cy="300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w to Turn a Bowl Without a Scroll Chu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5325"/>
            <a:ext cx="4244382" cy="318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46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826324"/>
            <a:ext cx="2834314" cy="914400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Outside callipers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04864"/>
            <a:ext cx="2843784" cy="465313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FFFFFF"/>
                </a:solidFill>
              </a:rPr>
              <a:t>The callipers are used to check the outside diameter of various objects.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800" dirty="0">
              <a:solidFill>
                <a:srgbClr val="FFFFF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FFFFFF"/>
                </a:solidFill>
              </a:rPr>
              <a:t>Once set, the size between each leg can be read using a steel rule.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826324"/>
            <a:ext cx="2834314" cy="914400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Preparing a blank for turning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053" y="1846492"/>
            <a:ext cx="3600400" cy="494116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</a:rPr>
              <a:t>The wood lathe is a machine used to create cylindrical objects in wood, i.e. wooden bowls, table legs, etc.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solidFill>
                <a:srgbClr val="FFFFF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</a:rPr>
              <a:t>A piece of wood is secured between two points called the HEADSTOCK and the TAILSTOCK.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solidFill>
                <a:srgbClr val="FFFFF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</a:rPr>
              <a:t>The HEADSTOCK has a motor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</a:rPr>
              <a:t>enclosed and is therefore the end which actually turns the wood.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solidFill>
                <a:srgbClr val="FFFFF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</a:rPr>
              <a:t>The surface finish of the wood being turned can be improved by increasing the speed of the lathe.</a:t>
            </a:r>
          </a:p>
        </p:txBody>
      </p:sp>
      <p:pic>
        <p:nvPicPr>
          <p:cNvPr id="14338" name="Picture 2" descr="Best Wood Lathe For Turning Bowls 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2" r="7476"/>
          <a:stretch/>
        </p:blipFill>
        <p:spPr bwMode="auto">
          <a:xfrm>
            <a:off x="4067944" y="0"/>
            <a:ext cx="5076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648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3"/>
          <p:cNvSpPr>
            <a:spLocks noGrp="1"/>
          </p:cNvSpPr>
          <p:nvPr>
            <p:ph type="title" idx="4294967295"/>
          </p:nvPr>
        </p:nvSpPr>
        <p:spPr>
          <a:xfrm>
            <a:off x="179512" y="219620"/>
            <a:ext cx="9468544" cy="461665"/>
          </a:xfrm>
        </p:spPr>
        <p:txBody>
          <a:bodyPr>
            <a:noAutofit/>
          </a:bodyPr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+mn-lt"/>
              </a:rPr>
              <a:t>Preparing a length of wood for turning</a:t>
            </a: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A78F0159-C266-43CF-AA76-599611E8C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9522" t="25586" r="14843" b="13867"/>
          <a:stretch>
            <a:fillRect/>
          </a:stretch>
        </p:blipFill>
        <p:spPr bwMode="auto">
          <a:xfrm>
            <a:off x="6504334" y="2811401"/>
            <a:ext cx="1080120" cy="191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10A5CBD8-FA6C-4ACD-BE65-35D9DFB7E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67776" t="20703" r="5322" b="19726"/>
          <a:stretch>
            <a:fillRect/>
          </a:stretch>
        </p:blipFill>
        <p:spPr bwMode="auto">
          <a:xfrm>
            <a:off x="7606570" y="722260"/>
            <a:ext cx="1224136" cy="203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C25AF88-CDEE-4B7B-AFD3-FE84BB73828A}"/>
              </a:ext>
            </a:extLst>
          </p:cNvPr>
          <p:cNvSpPr/>
          <p:nvPr/>
        </p:nvSpPr>
        <p:spPr>
          <a:xfrm>
            <a:off x="4661561" y="805388"/>
            <a:ext cx="26536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Use </a:t>
            </a:r>
            <a:r>
              <a:rPr lang="en-GB" sz="1600" b="1" dirty="0"/>
              <a:t>Tenon Saw </a:t>
            </a:r>
            <a:r>
              <a:rPr lang="en-GB" sz="1600" dirty="0"/>
              <a:t>to cut a diagonal groove to one end of the piece of wood. This helps the centre prongs to grip the piece of wood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FA73742-A918-4E18-B0F9-13A04E258811}"/>
              </a:ext>
            </a:extLst>
          </p:cNvPr>
          <p:cNvSpPr/>
          <p:nvPr/>
        </p:nvSpPr>
        <p:spPr>
          <a:xfrm>
            <a:off x="4682574" y="2472922"/>
            <a:ext cx="21216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drive centre is hammered into position at the grooved end using a mallet</a:t>
            </a:r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D42334D6-8FEB-41F5-8CF2-7A8F4DF8A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3633" t="29691" r="29909" b="20703"/>
          <a:stretch>
            <a:fillRect/>
          </a:stretch>
        </p:blipFill>
        <p:spPr bwMode="auto">
          <a:xfrm>
            <a:off x="1377153" y="4691898"/>
            <a:ext cx="269758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242630F-E268-4FE9-8190-8B71F5DF1434}"/>
              </a:ext>
            </a:extLst>
          </p:cNvPr>
          <p:cNvSpPr/>
          <p:nvPr/>
        </p:nvSpPr>
        <p:spPr>
          <a:xfrm>
            <a:off x="257009" y="5132350"/>
            <a:ext cx="1584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Remove waste wood using suitable plane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8241100F-5E01-48B9-B907-553F73D94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633" t="34764" r="68963" b="26758"/>
          <a:stretch/>
        </p:blipFill>
        <p:spPr bwMode="auto">
          <a:xfrm>
            <a:off x="1790183" y="761646"/>
            <a:ext cx="1687453" cy="165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075933DE-CDD8-404A-A35C-C444623D0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465" t="26367" r="74954" b="24805"/>
          <a:stretch>
            <a:fillRect/>
          </a:stretch>
        </p:blipFill>
        <p:spPr bwMode="auto">
          <a:xfrm>
            <a:off x="679194" y="2362402"/>
            <a:ext cx="125190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7820D84-868C-4E68-A5F9-BBFE982E695F}"/>
              </a:ext>
            </a:extLst>
          </p:cNvPr>
          <p:cNvSpPr/>
          <p:nvPr/>
        </p:nvSpPr>
        <p:spPr>
          <a:xfrm>
            <a:off x="1547664" y="924315"/>
            <a:ext cx="1584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1.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EAC5FDA-3935-4242-9B7C-5C01F837891F}"/>
              </a:ext>
            </a:extLst>
          </p:cNvPr>
          <p:cNvSpPr/>
          <p:nvPr/>
        </p:nvSpPr>
        <p:spPr>
          <a:xfrm>
            <a:off x="1870794" y="3100366"/>
            <a:ext cx="18297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/>
              <a:t>Using compass, draw circle to mark in shape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8A7F409-3AC4-4783-BF1C-2205C0BB1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10986" t="28869" r="14306" b="10156"/>
          <a:stretch/>
        </p:blipFill>
        <p:spPr bwMode="auto">
          <a:xfrm>
            <a:off x="5121569" y="4775342"/>
            <a:ext cx="3321160" cy="203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75E2110-6112-4773-AC4D-DABFAAEE4E04}"/>
              </a:ext>
            </a:extLst>
          </p:cNvPr>
          <p:cNvSpPr/>
          <p:nvPr/>
        </p:nvSpPr>
        <p:spPr>
          <a:xfrm>
            <a:off x="538697" y="2404930"/>
            <a:ext cx="1584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2.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F5029EE-745F-4A0E-924B-EF0F8BDFA0A7}"/>
              </a:ext>
            </a:extLst>
          </p:cNvPr>
          <p:cNvSpPr/>
          <p:nvPr/>
        </p:nvSpPr>
        <p:spPr>
          <a:xfrm>
            <a:off x="4404219" y="824176"/>
            <a:ext cx="1584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3.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35ACD94-D7A4-4039-ABE0-7502B223A165}"/>
              </a:ext>
            </a:extLst>
          </p:cNvPr>
          <p:cNvSpPr/>
          <p:nvPr/>
        </p:nvSpPr>
        <p:spPr>
          <a:xfrm>
            <a:off x="4442428" y="2492862"/>
            <a:ext cx="1584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4.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8151BD7-F200-4DA1-9BDC-DDB1FE7192EE}"/>
              </a:ext>
            </a:extLst>
          </p:cNvPr>
          <p:cNvSpPr/>
          <p:nvPr/>
        </p:nvSpPr>
        <p:spPr>
          <a:xfrm>
            <a:off x="1292234" y="4857421"/>
            <a:ext cx="1584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5.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A645E73-4C0C-44CE-8266-D0873FBE005A}"/>
              </a:ext>
            </a:extLst>
          </p:cNvPr>
          <p:cNvSpPr/>
          <p:nvPr/>
        </p:nvSpPr>
        <p:spPr>
          <a:xfrm>
            <a:off x="4941783" y="4876512"/>
            <a:ext cx="1584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121995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4" grpId="0"/>
      <p:bldP spid="35" grpId="0"/>
      <p:bldP spid="37" grpId="0"/>
      <p:bldP spid="38" grpId="0"/>
      <p:bldP spid="39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7F247E-B679-44E9-93C2-B2DD5EFB2B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E15661-B0F2-42AE-A75B-0999B2CF59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9558" y="484632"/>
            <a:ext cx="6711112" cy="5880916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01995" y="788416"/>
            <a:ext cx="5942448" cy="1499616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1CADE4"/>
                </a:solidFill>
              </a:rPr>
              <a:t>Learning intentions &amp; success criteria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4706C1-38B7-4C23-8749-906CB0DC80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364" y="484632"/>
            <a:ext cx="1596699" cy="58809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D161189-7A5B-4B2B-93DC-7771029947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405398" y="1029524"/>
            <a:ext cx="0" cy="914400"/>
          </a:xfrm>
          <a:prstGeom prst="line">
            <a:avLst/>
          </a:prstGeom>
          <a:ln w="19050">
            <a:solidFill>
              <a:schemeClr val="accent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01995" y="2132856"/>
            <a:ext cx="5942448" cy="39109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FFFFFF"/>
                </a:solidFill>
              </a:rPr>
              <a:t>Learning Intentions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FFFF"/>
                </a:solidFill>
              </a:rPr>
              <a:t> Overview of the woodturning lathe, its safety practices, tools and processes. </a:t>
            </a:r>
          </a:p>
          <a:p>
            <a:pPr marL="0" indent="0">
              <a:buNone/>
            </a:pPr>
            <a:endParaRPr lang="en-GB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FFFFFF"/>
                </a:solidFill>
              </a:rPr>
              <a:t>Success Criteria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FFFF"/>
                </a:solidFill>
              </a:rPr>
              <a:t> State the safe working practices when using a woodturning lathe.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FFFF"/>
                </a:solidFill>
              </a:rPr>
              <a:t> Name and describe the components, tools and processes in the use of the woodturning lathe.</a:t>
            </a:r>
          </a:p>
          <a:p>
            <a:pPr marL="0" indent="0">
              <a:buNone/>
            </a:pPr>
            <a:endParaRPr lang="en-GB" sz="2400" dirty="0">
              <a:solidFill>
                <a:srgbClr val="FFFFFF"/>
              </a:solidFill>
            </a:endParaRPr>
          </a:p>
          <a:p>
            <a:endParaRPr lang="en-GB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rgbClr val="FFFF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rgbClr val="FFFFFF"/>
              </a:solidFill>
            </a:endParaRPr>
          </a:p>
        </p:txBody>
      </p:sp>
      <p:pic>
        <p:nvPicPr>
          <p:cNvPr id="12" name="Graphic 11" descr="Aspiration">
            <a:extLst>
              <a:ext uri="{FF2B5EF4-FFF2-40B4-BE49-F238E27FC236}">
                <a16:creationId xmlns:a16="http://schemas.microsoft.com/office/drawing/2014/main" id="{CA9FAC00-E1C3-4EA4-9032-BF3182618E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2107" y="4437112"/>
            <a:ext cx="914400" cy="914400"/>
          </a:xfrm>
          <a:prstGeom prst="rect">
            <a:avLst/>
          </a:prstGeom>
        </p:spPr>
      </p:pic>
      <p:pic>
        <p:nvPicPr>
          <p:cNvPr id="14" name="Graphic 13" descr="Idea">
            <a:extLst>
              <a:ext uri="{FF2B5EF4-FFF2-40B4-BE49-F238E27FC236}">
                <a16:creationId xmlns:a16="http://schemas.microsoft.com/office/drawing/2014/main" id="{04AE441F-285A-4F28-9973-C22D72BE5C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22107" y="2484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08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826324"/>
            <a:ext cx="2834314" cy="91440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Marking out and turning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1916832"/>
            <a:ext cx="3011816" cy="494116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FFFFFF"/>
                </a:solidFill>
              </a:rPr>
              <a:t>After preparing the wood for turning, there are a number of processes to be carried out to make your final product (e.g. the coat pegs you have been working on).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248" t="16532" r="39500" b="14563"/>
          <a:stretch/>
        </p:blipFill>
        <p:spPr>
          <a:xfrm>
            <a:off x="4067944" y="0"/>
            <a:ext cx="5076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96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1534" t="13579" r="5841" b="13579"/>
          <a:stretch/>
        </p:blipFill>
        <p:spPr>
          <a:xfrm>
            <a:off x="-1" y="6102"/>
            <a:ext cx="9144001" cy="6851898"/>
          </a:xfrm>
          <a:prstGeom prst="rect">
            <a:avLst/>
          </a:prstGeom>
        </p:spPr>
      </p:pic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5148064" y="260648"/>
            <a:ext cx="3770418" cy="216024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Use the roughing gouge to turn the wood into a cylinder </a:t>
            </a:r>
          </a:p>
        </p:txBody>
      </p:sp>
    </p:spTree>
    <p:extLst>
      <p:ext uri="{BB962C8B-B14F-4D97-AF65-F5344CB8AC3E}">
        <p14:creationId xmlns:p14="http://schemas.microsoft.com/office/powerpoint/2010/main" val="2536500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3579" r="25934" b="12594"/>
          <a:stretch/>
        </p:blipFill>
        <p:spPr>
          <a:xfrm>
            <a:off x="6846" y="0"/>
            <a:ext cx="9137154" cy="6858000"/>
          </a:xfrm>
          <a:prstGeom prst="rect">
            <a:avLst/>
          </a:prstGeom>
        </p:spPr>
      </p:pic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3923928" y="5013176"/>
            <a:ext cx="4922546" cy="144016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Reduce diameter required for your piece</a:t>
            </a:r>
          </a:p>
        </p:txBody>
      </p:sp>
    </p:spTree>
    <p:extLst>
      <p:ext uri="{BB962C8B-B14F-4D97-AF65-F5344CB8AC3E}">
        <p14:creationId xmlns:p14="http://schemas.microsoft.com/office/powerpoint/2010/main" val="2884560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091" t="13579" r="16343" b="16532"/>
          <a:stretch/>
        </p:blipFill>
        <p:spPr>
          <a:xfrm>
            <a:off x="6845" y="0"/>
            <a:ext cx="9166184" cy="6858000"/>
          </a:xfrm>
          <a:prstGeom prst="rect">
            <a:avLst/>
          </a:prstGeom>
        </p:spPr>
      </p:pic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3960440" cy="187220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Mark out features on wood using a pencil and steel rule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5183560" y="4653136"/>
            <a:ext cx="3960440" cy="18722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tx1"/>
                </a:solidFill>
              </a:rPr>
              <a:t>Ensure there is sufficient waste wood near centres</a:t>
            </a:r>
          </a:p>
        </p:txBody>
      </p:sp>
      <p:sp>
        <p:nvSpPr>
          <p:cNvPr id="6" name="Right Arrow 5"/>
          <p:cNvSpPr/>
          <p:nvPr/>
        </p:nvSpPr>
        <p:spPr>
          <a:xfrm rot="7200000">
            <a:off x="5877444" y="2440783"/>
            <a:ext cx="1584176" cy="9361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 rot="18900000">
            <a:off x="1142573" y="3915337"/>
            <a:ext cx="1584176" cy="9361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 rot="5400000">
            <a:off x="2373590" y="2696831"/>
            <a:ext cx="1584176" cy="241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/>
          <p:cNvSpPr/>
          <p:nvPr/>
        </p:nvSpPr>
        <p:spPr>
          <a:xfrm rot="5400000">
            <a:off x="2971078" y="2696832"/>
            <a:ext cx="1584176" cy="241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223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catcherstudio.com/uploads/woodworking/sandpaper-grit/images-large/sand-paper-wood-lath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9"/>
          <a:stretch/>
        </p:blipFill>
        <p:spPr bwMode="auto">
          <a:xfrm>
            <a:off x="-31576" y="0"/>
            <a:ext cx="91755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179512" y="4725144"/>
            <a:ext cx="4680520" cy="18722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When complete, ensure a smooth surface with sand paper</a:t>
            </a:r>
          </a:p>
        </p:txBody>
      </p:sp>
    </p:spTree>
    <p:extLst>
      <p:ext uri="{BB962C8B-B14F-4D97-AF65-F5344CB8AC3E}">
        <p14:creationId xmlns:p14="http://schemas.microsoft.com/office/powerpoint/2010/main" val="1792675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vineyardgazette.com/sites/default/files/article-assets/main-photos/2018/js_zach_pinerio_02_shaving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5" b="1156"/>
          <a:stretch/>
        </p:blipFill>
        <p:spPr bwMode="auto">
          <a:xfrm>
            <a:off x="0" y="-1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251520" y="332656"/>
            <a:ext cx="4752528" cy="216024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For additional smoothness, use leftover shavings. This is called “burnishing.”</a:t>
            </a:r>
          </a:p>
        </p:txBody>
      </p:sp>
    </p:spTree>
    <p:extLst>
      <p:ext uri="{BB962C8B-B14F-4D97-AF65-F5344CB8AC3E}">
        <p14:creationId xmlns:p14="http://schemas.microsoft.com/office/powerpoint/2010/main" val="2613029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4160" t="14563" r="7919" b="14563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179512" y="4941168"/>
            <a:ext cx="7344816" cy="165618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Add varnish, wax or other finished to the wood whilst it is still on the lathe</a:t>
            </a:r>
          </a:p>
        </p:txBody>
      </p:sp>
    </p:spTree>
    <p:extLst>
      <p:ext uri="{BB962C8B-B14F-4D97-AF65-F5344CB8AC3E}">
        <p14:creationId xmlns:p14="http://schemas.microsoft.com/office/powerpoint/2010/main" val="1929624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oodturning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6"/>
          <a:stretch/>
        </p:blipFill>
        <p:spPr bwMode="auto">
          <a:xfrm>
            <a:off x="-36512" y="1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179512" y="4941168"/>
            <a:ext cx="7344816" cy="165618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Remove the pieces using the parting chisel, skew chisel or sawing</a:t>
            </a:r>
          </a:p>
        </p:txBody>
      </p:sp>
    </p:spTree>
    <p:extLst>
      <p:ext uri="{BB962C8B-B14F-4D97-AF65-F5344CB8AC3E}">
        <p14:creationId xmlns:p14="http://schemas.microsoft.com/office/powerpoint/2010/main" val="4268892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826324"/>
            <a:ext cx="2834314" cy="914400"/>
          </a:xfrm>
        </p:spPr>
        <p:txBody>
          <a:bodyPr>
            <a:normAutofit/>
          </a:bodyPr>
          <a:lstStyle/>
          <a:p>
            <a:r>
              <a:rPr lang="en-GB" sz="6000" dirty="0">
                <a:solidFill>
                  <a:schemeClr val="tx1"/>
                </a:solidFill>
              </a:rPr>
              <a:t>safety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1916832"/>
            <a:ext cx="2843784" cy="494116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4395911" y="6461578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https://www.youtube.com/watch?v=IiLNIM3JUlg</a:t>
            </a:r>
          </a:p>
        </p:txBody>
      </p:sp>
      <p:pic>
        <p:nvPicPr>
          <p:cNvPr id="5" name="IiLNIM3JUlg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68096" y="1740724"/>
            <a:ext cx="8052376" cy="452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33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826324"/>
            <a:ext cx="2834314" cy="9144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/>
                </a:solidFill>
              </a:rPr>
              <a:t>Personal safety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1916832"/>
            <a:ext cx="2843784" cy="494116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FFFFFF"/>
                </a:solidFill>
              </a:rPr>
              <a:t>There are a number of safety checks to be carried out, both on the </a:t>
            </a:r>
            <a:r>
              <a:rPr lang="en-GB" sz="2400" b="1" dirty="0">
                <a:solidFill>
                  <a:srgbClr val="FFFFFF"/>
                </a:solidFill>
              </a:rPr>
              <a:t>wood lathe </a:t>
            </a:r>
            <a:r>
              <a:rPr lang="en-GB" sz="2400" dirty="0">
                <a:solidFill>
                  <a:srgbClr val="FFFFFF"/>
                </a:solidFill>
              </a:rPr>
              <a:t>itself and </a:t>
            </a:r>
            <a:r>
              <a:rPr lang="en-GB" sz="2400" b="1" dirty="0">
                <a:solidFill>
                  <a:srgbClr val="FFFFFF"/>
                </a:solidFill>
              </a:rPr>
              <a:t>personal</a:t>
            </a:r>
            <a:r>
              <a:rPr lang="en-GB" sz="2400" dirty="0">
                <a:solidFill>
                  <a:srgbClr val="FFFFFF"/>
                </a:solidFill>
              </a:rPr>
              <a:t> safety checks.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400" dirty="0">
              <a:solidFill>
                <a:srgbClr val="FFFFF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 dirty="0">
                <a:solidFill>
                  <a:srgbClr val="FFFFFF"/>
                </a:solidFill>
              </a:rPr>
              <a:t>What </a:t>
            </a:r>
            <a:r>
              <a:rPr lang="en-GB" sz="2400" b="1" i="1" dirty="0">
                <a:solidFill>
                  <a:srgbClr val="FFFFFF"/>
                </a:solidFill>
              </a:rPr>
              <a:t>PERSONAL</a:t>
            </a:r>
            <a:r>
              <a:rPr lang="en-GB" sz="2400" i="1" dirty="0">
                <a:solidFill>
                  <a:srgbClr val="FFFFFF"/>
                </a:solidFill>
              </a:rPr>
              <a:t> safety checks should you carry out before working on the wood lathe?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326666" y="332656"/>
            <a:ext cx="4565814" cy="6192688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3200" dirty="0"/>
              <a:t> Wear a face shield/goggles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sz="3200" dirty="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3200" dirty="0"/>
              <a:t> No loose clothing/hair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sz="3200" dirty="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3200" dirty="0"/>
              <a:t> Ensure extraction is on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sz="3200" dirty="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3200" dirty="0"/>
              <a:t> Hold the tools correctly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sz="3200" dirty="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3200" dirty="0"/>
              <a:t> Remove debris regularly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sz="3200" dirty="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3200" dirty="0"/>
              <a:t> Hands clear of faceplate/centres</a:t>
            </a:r>
          </a:p>
        </p:txBody>
      </p:sp>
    </p:spTree>
    <p:extLst>
      <p:ext uri="{BB962C8B-B14F-4D97-AF65-F5344CB8AC3E}">
        <p14:creationId xmlns:p14="http://schemas.microsoft.com/office/powerpoint/2010/main" val="399477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826324"/>
            <a:ext cx="2834314" cy="914400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What is a woodturning lathe?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1916832"/>
            <a:ext cx="2843784" cy="494116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FFFFFF"/>
                </a:solidFill>
              </a:rPr>
              <a:t>The woodturning lathe is a </a:t>
            </a:r>
            <a:r>
              <a:rPr lang="en-GB" sz="2400" b="1" u="sng" dirty="0">
                <a:solidFill>
                  <a:srgbClr val="FFFFFF"/>
                </a:solidFill>
              </a:rPr>
              <a:t>machine tool </a:t>
            </a:r>
            <a:r>
              <a:rPr lang="en-GB" sz="2400" dirty="0">
                <a:solidFill>
                  <a:srgbClr val="FFFFFF"/>
                </a:solidFill>
              </a:rPr>
              <a:t>used with </a:t>
            </a:r>
            <a:r>
              <a:rPr lang="en-GB" sz="2400" b="1" u="sng" dirty="0">
                <a:solidFill>
                  <a:srgbClr val="FFFFFF"/>
                </a:solidFill>
              </a:rPr>
              <a:t>hand held tools</a:t>
            </a:r>
            <a:r>
              <a:rPr lang="en-GB" sz="2400" dirty="0">
                <a:solidFill>
                  <a:srgbClr val="FFFFFF"/>
                </a:solidFill>
              </a:rPr>
              <a:t> to </a:t>
            </a:r>
            <a:r>
              <a:rPr lang="en-GB" sz="2400" u="sng" dirty="0">
                <a:solidFill>
                  <a:srgbClr val="FFFFFF"/>
                </a:solidFill>
              </a:rPr>
              <a:t>shape a piece of wood symmetrically around a central axis of rotation.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400" dirty="0">
              <a:solidFill>
                <a:srgbClr val="FFFFF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FFFFFF"/>
                </a:solidFill>
              </a:rPr>
              <a:t>Example of products could include: </a:t>
            </a:r>
            <a:r>
              <a:rPr lang="en-GB" sz="2400" i="1" dirty="0">
                <a:solidFill>
                  <a:srgbClr val="FFFFFF"/>
                </a:solidFill>
              </a:rPr>
              <a:t>stair spindles, baseball bats, bowls etc. </a:t>
            </a:r>
          </a:p>
        </p:txBody>
      </p:sp>
      <p:pic>
        <p:nvPicPr>
          <p:cNvPr id="1026" name="Picture 2" descr="https://upload.wikimedia.org/wikipedia/commons/thumb/3/3a/Woodturning_Indonesia.jpg/1024px-Woodturning_Indonesi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8" r="24529"/>
          <a:stretch/>
        </p:blipFill>
        <p:spPr bwMode="auto">
          <a:xfrm>
            <a:off x="4067944" y="0"/>
            <a:ext cx="50760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5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826324"/>
            <a:ext cx="2834314" cy="9144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/>
                </a:solidFill>
              </a:rPr>
              <a:t>MACHINE safety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1916832"/>
            <a:ext cx="2843784" cy="494116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 dirty="0">
                <a:solidFill>
                  <a:srgbClr val="FFFFFF"/>
                </a:solidFill>
              </a:rPr>
              <a:t>What </a:t>
            </a:r>
            <a:r>
              <a:rPr lang="en-GB" sz="2400" b="1" i="1" dirty="0">
                <a:solidFill>
                  <a:srgbClr val="FFFFFF"/>
                </a:solidFill>
              </a:rPr>
              <a:t>MACHINE</a:t>
            </a:r>
            <a:r>
              <a:rPr lang="en-GB" sz="2400" i="1" dirty="0">
                <a:solidFill>
                  <a:srgbClr val="FFFFFF"/>
                </a:solidFill>
              </a:rPr>
              <a:t> safety checks should you carry out before working on the wood lathe?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7" r="27951"/>
          <a:stretch/>
        </p:blipFill>
        <p:spPr>
          <a:xfrm>
            <a:off x="4067944" y="0"/>
            <a:ext cx="5076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86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5292080" y="260648"/>
            <a:ext cx="3626402" cy="18002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Wood is securely attached to centres</a:t>
            </a:r>
          </a:p>
        </p:txBody>
      </p:sp>
      <p:sp>
        <p:nvSpPr>
          <p:cNvPr id="17" name="Right Arrow 16"/>
          <p:cNvSpPr/>
          <p:nvPr/>
        </p:nvSpPr>
        <p:spPr>
          <a:xfrm rot="20572134">
            <a:off x="642278" y="1356338"/>
            <a:ext cx="1584176" cy="9361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Arrow 17"/>
          <p:cNvSpPr/>
          <p:nvPr/>
        </p:nvSpPr>
        <p:spPr>
          <a:xfrm rot="16420503">
            <a:off x="5521908" y="4285464"/>
            <a:ext cx="1584176" cy="9361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284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4860032" y="260648"/>
            <a:ext cx="4058450" cy="18002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Small a gap as possible between wood and tool rest</a:t>
            </a:r>
          </a:p>
        </p:txBody>
      </p:sp>
      <p:sp>
        <p:nvSpPr>
          <p:cNvPr id="18" name="Right Arrow 17"/>
          <p:cNvSpPr/>
          <p:nvPr/>
        </p:nvSpPr>
        <p:spPr>
          <a:xfrm rot="16491754">
            <a:off x="3935251" y="4149900"/>
            <a:ext cx="1584176" cy="9361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828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5312512" y="404664"/>
            <a:ext cx="3805914" cy="374441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Chisels are kept sharp to ensure a good cut and to avoid accidents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r="14874" b="40739"/>
          <a:stretch/>
        </p:blipFill>
        <p:spPr>
          <a:xfrm>
            <a:off x="0" y="0"/>
            <a:ext cx="5112568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5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323528" y="5301208"/>
            <a:ext cx="4850538" cy="122413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Tool rest centrally aligned with work piece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5508104" y="2924944"/>
            <a:ext cx="2376264" cy="5040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369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323528" y="5301208"/>
            <a:ext cx="4850538" cy="122413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Nothing should be left on the lathe bed</a:t>
            </a:r>
          </a:p>
        </p:txBody>
      </p:sp>
      <p:sp>
        <p:nvSpPr>
          <p:cNvPr id="6" name="Cross 5"/>
          <p:cNvSpPr/>
          <p:nvPr/>
        </p:nvSpPr>
        <p:spPr>
          <a:xfrm rot="2700000">
            <a:off x="4860876" y="1886786"/>
            <a:ext cx="1277612" cy="1277612"/>
          </a:xfrm>
          <a:prstGeom prst="plus">
            <a:avLst>
              <a:gd name="adj" fmla="val 432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2091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251520" y="5301208"/>
            <a:ext cx="4104456" cy="11247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Waste Extraction should be in position</a:t>
            </a:r>
          </a:p>
        </p:txBody>
      </p:sp>
    </p:spTree>
    <p:extLst>
      <p:ext uri="{BB962C8B-B14F-4D97-AF65-F5344CB8AC3E}">
        <p14:creationId xmlns:p14="http://schemas.microsoft.com/office/powerpoint/2010/main" val="34511044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323528" y="428560"/>
            <a:ext cx="3312368" cy="206433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Tool rest and tail stock should be locked in position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9900000">
            <a:off x="7258440" y="2681955"/>
            <a:ext cx="1584176" cy="9361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491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826324"/>
            <a:ext cx="2834314" cy="91440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?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1916832"/>
            <a:ext cx="2843784" cy="494116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88740" y="3212976"/>
            <a:ext cx="2016224" cy="3207261"/>
            <a:chOff x="588740" y="3212976"/>
            <a:chExt cx="2016224" cy="3207261"/>
          </a:xfrm>
        </p:grpSpPr>
        <p:sp>
          <p:nvSpPr>
            <p:cNvPr id="6" name="TextBox 5"/>
            <p:cNvSpPr txBox="1"/>
            <p:nvPr/>
          </p:nvSpPr>
          <p:spPr>
            <a:xfrm>
              <a:off x="588740" y="5589240"/>
              <a:ext cx="2016224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On/Off Switch</a:t>
              </a:r>
            </a:p>
            <a:p>
              <a:pPr algn="ctr"/>
              <a:r>
                <a:rPr lang="en-GB" sz="2400" dirty="0" smtClean="0"/>
                <a:t>Speed Control</a:t>
              </a:r>
              <a:endParaRPr lang="en-GB" sz="2400" dirty="0"/>
            </a:p>
          </p:txBody>
        </p:sp>
        <p:cxnSp>
          <p:nvCxnSpPr>
            <p:cNvPr id="8" name="Straight Arrow Connector 7"/>
            <p:cNvCxnSpPr>
              <a:stCxn id="6" idx="0"/>
            </p:cNvCxnSpPr>
            <p:nvPr/>
          </p:nvCxnSpPr>
          <p:spPr>
            <a:xfrm flipV="1">
              <a:off x="1596852" y="3212976"/>
              <a:ext cx="742900" cy="2376264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98696" y="309808"/>
            <a:ext cx="2016224" cy="1430916"/>
            <a:chOff x="-3458899" y="309808"/>
            <a:chExt cx="2016224" cy="1430916"/>
          </a:xfrm>
        </p:grpSpPr>
        <p:sp>
          <p:nvSpPr>
            <p:cNvPr id="17" name="TextBox 16"/>
            <p:cNvSpPr txBox="1"/>
            <p:nvPr/>
          </p:nvSpPr>
          <p:spPr>
            <a:xfrm>
              <a:off x="-3458899" y="309808"/>
              <a:ext cx="201622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Headstock</a:t>
              </a:r>
              <a:endParaRPr lang="en-GB" sz="24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-2414594" y="702346"/>
              <a:ext cx="971919" cy="1038378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2891185" y="554703"/>
            <a:ext cx="2016224" cy="1186021"/>
            <a:chOff x="-3458899" y="309808"/>
            <a:chExt cx="2016224" cy="1186021"/>
          </a:xfrm>
        </p:grpSpPr>
        <p:sp>
          <p:nvSpPr>
            <p:cNvPr id="26" name="TextBox 25"/>
            <p:cNvSpPr txBox="1"/>
            <p:nvPr/>
          </p:nvSpPr>
          <p:spPr>
            <a:xfrm>
              <a:off x="-3458899" y="309808"/>
              <a:ext cx="201622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Forked Centre</a:t>
              </a:r>
              <a:endParaRPr lang="en-GB" sz="2400" dirty="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-3190859" y="702346"/>
              <a:ext cx="776265" cy="793483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2186212" y="2051271"/>
            <a:ext cx="2016224" cy="2868337"/>
            <a:chOff x="-3993848" y="-1747391"/>
            <a:chExt cx="2016224" cy="2868337"/>
          </a:xfrm>
        </p:grpSpPr>
        <p:sp>
          <p:nvSpPr>
            <p:cNvPr id="30" name="TextBox 29"/>
            <p:cNvSpPr txBox="1"/>
            <p:nvPr/>
          </p:nvSpPr>
          <p:spPr>
            <a:xfrm>
              <a:off x="-3993848" y="659281"/>
              <a:ext cx="201622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Tool Rest</a:t>
              </a:r>
              <a:endParaRPr lang="en-GB" sz="2400" dirty="0"/>
            </a:p>
          </p:txBody>
        </p:sp>
        <p:cxnSp>
          <p:nvCxnSpPr>
            <p:cNvPr id="31" name="Straight Arrow Connector 30"/>
            <p:cNvCxnSpPr>
              <a:stCxn id="30" idx="0"/>
            </p:cNvCxnSpPr>
            <p:nvPr/>
          </p:nvCxnSpPr>
          <p:spPr>
            <a:xfrm flipV="1">
              <a:off x="-2985736" y="-1747391"/>
              <a:ext cx="741166" cy="2406672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7377277" y="1140805"/>
            <a:ext cx="1443195" cy="1712131"/>
            <a:chOff x="-4861956" y="-2579593"/>
            <a:chExt cx="1443195" cy="1712131"/>
          </a:xfrm>
        </p:grpSpPr>
        <p:sp>
          <p:nvSpPr>
            <p:cNvPr id="37" name="TextBox 36"/>
            <p:cNvSpPr txBox="1"/>
            <p:nvPr/>
          </p:nvSpPr>
          <p:spPr>
            <a:xfrm>
              <a:off x="-4861956" y="-2579593"/>
              <a:ext cx="144319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Bed</a:t>
              </a:r>
              <a:endParaRPr lang="en-GB" sz="2400" dirty="0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H="1">
              <a:off x="-4307602" y="-2117927"/>
              <a:ext cx="148256" cy="1250465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5257665" y="309808"/>
            <a:ext cx="2016224" cy="1463008"/>
            <a:chOff x="-3458899" y="309808"/>
            <a:chExt cx="2016224" cy="1463008"/>
          </a:xfrm>
        </p:grpSpPr>
        <p:sp>
          <p:nvSpPr>
            <p:cNvPr id="40" name="TextBox 39"/>
            <p:cNvSpPr txBox="1"/>
            <p:nvPr/>
          </p:nvSpPr>
          <p:spPr>
            <a:xfrm>
              <a:off x="-3458899" y="309808"/>
              <a:ext cx="2016224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Revolving Centre</a:t>
              </a:r>
              <a:endParaRPr lang="en-GB" sz="2400" dirty="0"/>
            </a:p>
          </p:txBody>
        </p:sp>
        <p:cxnSp>
          <p:nvCxnSpPr>
            <p:cNvPr id="41" name="Straight Arrow Connector 40"/>
            <p:cNvCxnSpPr>
              <a:stCxn id="40" idx="2"/>
            </p:cNvCxnSpPr>
            <p:nvPr/>
          </p:nvCxnSpPr>
          <p:spPr>
            <a:xfrm flipH="1">
              <a:off x="-2652901" y="1140805"/>
              <a:ext cx="202114" cy="632011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5915407" y="2276872"/>
            <a:ext cx="2016224" cy="3781926"/>
            <a:chOff x="-3458899" y="-3010453"/>
            <a:chExt cx="2016224" cy="3781926"/>
          </a:xfrm>
        </p:grpSpPr>
        <p:sp>
          <p:nvSpPr>
            <p:cNvPr id="47" name="TextBox 46"/>
            <p:cNvSpPr txBox="1"/>
            <p:nvPr/>
          </p:nvSpPr>
          <p:spPr>
            <a:xfrm>
              <a:off x="-3458899" y="309808"/>
              <a:ext cx="201622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Tailstock</a:t>
              </a:r>
              <a:endParaRPr lang="en-GB" sz="2400" dirty="0"/>
            </a:p>
          </p:txBody>
        </p:sp>
        <p:cxnSp>
          <p:nvCxnSpPr>
            <p:cNvPr id="48" name="Straight Arrow Connector 47"/>
            <p:cNvCxnSpPr>
              <a:stCxn id="47" idx="0"/>
            </p:cNvCxnSpPr>
            <p:nvPr/>
          </p:nvCxnSpPr>
          <p:spPr>
            <a:xfrm flipH="1" flipV="1">
              <a:off x="-2786082" y="-3010453"/>
              <a:ext cx="335295" cy="3320261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3971683" y="2636912"/>
            <a:ext cx="2016224" cy="1616386"/>
            <a:chOff x="-3458899" y="-844913"/>
            <a:chExt cx="2016224" cy="1616386"/>
          </a:xfrm>
        </p:grpSpPr>
        <p:sp>
          <p:nvSpPr>
            <p:cNvPr id="51" name="TextBox 50"/>
            <p:cNvSpPr txBox="1"/>
            <p:nvPr/>
          </p:nvSpPr>
          <p:spPr>
            <a:xfrm>
              <a:off x="-3458899" y="309808"/>
              <a:ext cx="201622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Tool Post</a:t>
              </a:r>
              <a:endParaRPr lang="en-GB" sz="2400" dirty="0"/>
            </a:p>
          </p:txBody>
        </p:sp>
        <p:cxnSp>
          <p:nvCxnSpPr>
            <p:cNvPr id="52" name="Straight Arrow Connector 51"/>
            <p:cNvCxnSpPr>
              <a:stCxn id="51" idx="0"/>
            </p:cNvCxnSpPr>
            <p:nvPr/>
          </p:nvCxnSpPr>
          <p:spPr>
            <a:xfrm flipH="1" flipV="1">
              <a:off x="-3012704" y="-844913"/>
              <a:ext cx="561917" cy="1154721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152319" y="1772816"/>
            <a:ext cx="1520197" cy="2127505"/>
            <a:chOff x="-3602147" y="-1346212"/>
            <a:chExt cx="1520197" cy="2127505"/>
          </a:xfrm>
        </p:grpSpPr>
        <p:sp>
          <p:nvSpPr>
            <p:cNvPr id="60" name="TextBox 59"/>
            <p:cNvSpPr txBox="1"/>
            <p:nvPr/>
          </p:nvSpPr>
          <p:spPr>
            <a:xfrm>
              <a:off x="-3602147" y="319628"/>
              <a:ext cx="151262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Faceplate</a:t>
              </a:r>
              <a:endParaRPr lang="en-GB" sz="2400" dirty="0"/>
            </a:p>
          </p:txBody>
        </p:sp>
        <p:cxnSp>
          <p:nvCxnSpPr>
            <p:cNvPr id="61" name="Straight Arrow Connector 60"/>
            <p:cNvCxnSpPr>
              <a:stCxn id="60" idx="0"/>
            </p:cNvCxnSpPr>
            <p:nvPr/>
          </p:nvCxnSpPr>
          <p:spPr>
            <a:xfrm flipV="1">
              <a:off x="-2845835" y="-1346212"/>
              <a:ext cx="763885" cy="166584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3971683" y="6173197"/>
            <a:ext cx="510270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Parts of a Woodturning Lathe</a:t>
            </a:r>
          </a:p>
        </p:txBody>
      </p:sp>
    </p:spTree>
    <p:extLst>
      <p:ext uri="{BB962C8B-B14F-4D97-AF65-F5344CB8AC3E}">
        <p14:creationId xmlns:p14="http://schemas.microsoft.com/office/powerpoint/2010/main" val="338950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826324"/>
            <a:ext cx="2834314" cy="91440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?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1916832"/>
            <a:ext cx="2843784" cy="494116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75656" y="379411"/>
            <a:ext cx="6895618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 dirty="0">
                <a:latin typeface="+mj-lt"/>
              </a:rPr>
              <a:t>When turning between centres, the work piece is held between a Forked Centre and a Revolving Centre</a:t>
            </a:r>
            <a:endParaRPr lang="en-US" altLang="en-US" sz="3200" dirty="0"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339752" y="1434252"/>
            <a:ext cx="1608480" cy="98663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366224" y="1456629"/>
            <a:ext cx="798064" cy="117554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60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826324"/>
            <a:ext cx="2834314" cy="91440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?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1916832"/>
            <a:ext cx="2843784" cy="494116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6" name="Picture 4" descr="DCP_03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321175" cy="6480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79951" y="367108"/>
            <a:ext cx="33115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000" b="1" dirty="0">
                <a:latin typeface="+mj-lt"/>
              </a:rPr>
              <a:t>Headstock</a:t>
            </a:r>
            <a:endParaRPr lang="en-US" altLang="en-US" sz="4000" b="1" dirty="0">
              <a:latin typeface="+mj-lt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43438" y="1183190"/>
            <a:ext cx="43211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 dirty="0">
                <a:latin typeface="+mj-lt"/>
              </a:rPr>
              <a:t>This supports one end of the work piece.  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3200" dirty="0">
                <a:latin typeface="+mj-lt"/>
              </a:rPr>
              <a:t>It contains the driveshaft as shown below.</a:t>
            </a:r>
            <a:endParaRPr lang="en-US" altLang="en-US" sz="3200" dirty="0">
              <a:latin typeface="+mj-lt"/>
            </a:endParaRPr>
          </a:p>
        </p:txBody>
      </p:sp>
      <p:pic>
        <p:nvPicPr>
          <p:cNvPr id="9" name="Picture 7" descr="DCP_03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119" y="3645024"/>
            <a:ext cx="4181419" cy="2788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53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3917" y="2420888"/>
            <a:ext cx="295275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 dirty="0">
                <a:latin typeface="+mj-lt"/>
              </a:rPr>
              <a:t>The Headstock can be fitted with a </a:t>
            </a:r>
            <a:r>
              <a:rPr lang="en-GB" altLang="en-US" sz="3200" dirty="0" smtClean="0">
                <a:latin typeface="+mj-lt"/>
              </a:rPr>
              <a:t>Forked </a:t>
            </a:r>
            <a:r>
              <a:rPr lang="en-GB" altLang="en-US" sz="3200" dirty="0">
                <a:latin typeface="+mj-lt"/>
              </a:rPr>
              <a:t>Centre to support one end of the work piece when turning between centres.</a:t>
            </a:r>
            <a:endParaRPr lang="en-US" altLang="en-US" sz="3200" dirty="0">
              <a:latin typeface="+mj-lt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38527" y="929581"/>
            <a:ext cx="39608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000" b="1" dirty="0">
                <a:latin typeface="+mj-lt"/>
              </a:rPr>
              <a:t>Forked Centre</a:t>
            </a:r>
            <a:endParaRPr lang="en-US" altLang="en-US" sz="4000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36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41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3917" y="1879366"/>
            <a:ext cx="295275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 dirty="0">
                <a:latin typeface="+mj-lt"/>
              </a:rPr>
              <a:t>The Headstock can be fitted with a Butterfly Centre to support one end of the work piece when turning between centres.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3200" dirty="0">
                <a:latin typeface="+mj-lt"/>
              </a:rPr>
              <a:t>This provides a </a:t>
            </a:r>
            <a:r>
              <a:rPr lang="en-GB" altLang="en-US" sz="3200" u="sng" dirty="0">
                <a:latin typeface="+mj-lt"/>
              </a:rPr>
              <a:t>greater grip</a:t>
            </a:r>
            <a:r>
              <a:rPr lang="en-GB" altLang="en-US" sz="3200" dirty="0">
                <a:latin typeface="+mj-lt"/>
              </a:rPr>
              <a:t> that a forked centre.</a:t>
            </a:r>
            <a:endParaRPr lang="en-US" altLang="en-US" sz="3200" dirty="0">
              <a:latin typeface="+mj-lt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38527" y="929581"/>
            <a:ext cx="39608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000" b="1" dirty="0">
                <a:latin typeface="+mj-lt"/>
              </a:rPr>
              <a:t>Butterfly Centre</a:t>
            </a:r>
            <a:endParaRPr lang="en-US" altLang="en-US" sz="4000" b="1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08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 descr="DCP_03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23850" y="765175"/>
            <a:ext cx="30972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000" b="1" dirty="0">
                <a:latin typeface="+mj-lt"/>
              </a:rPr>
              <a:t>Tailstock</a:t>
            </a:r>
            <a:endParaRPr lang="en-US" altLang="en-US" sz="4000" b="1" dirty="0">
              <a:latin typeface="+mj-lt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494518" y="318083"/>
            <a:ext cx="299431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 dirty="0">
                <a:latin typeface="+mj-lt"/>
              </a:rPr>
              <a:t>Tailstock Locking Lever</a:t>
            </a:r>
            <a:endParaRPr lang="en-US" altLang="en-US" sz="3200" dirty="0">
              <a:latin typeface="+mj-lt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87465" y="2146066"/>
            <a:ext cx="270950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 dirty="0">
                <a:latin typeface="+mj-lt"/>
              </a:rPr>
              <a:t>The tailstock supports the other end of the work piece.</a:t>
            </a:r>
            <a:endParaRPr lang="en-US" altLang="en-US" sz="3200" dirty="0">
              <a:latin typeface="+mj-lt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876256" y="2296690"/>
            <a:ext cx="1656184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 dirty="0">
                <a:latin typeface="+mj-lt"/>
              </a:rPr>
              <a:t>Hand Wheel</a:t>
            </a:r>
            <a:endParaRPr lang="en-US" altLang="en-US" sz="3200" dirty="0">
              <a:latin typeface="+mj-lt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265672" y="4221279"/>
            <a:ext cx="690704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 dirty="0">
                <a:latin typeface="+mj-lt"/>
              </a:rPr>
              <a:t>Bed</a:t>
            </a:r>
            <a:endParaRPr lang="en-US" alt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1491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915E7F7306B447A6917ABA8937DB41" ma:contentTypeVersion="6" ma:contentTypeDescription="Create a new document." ma:contentTypeScope="" ma:versionID="3372894f7a257490606b4f6ccfa6cdd9">
  <xsd:schema xmlns:xsd="http://www.w3.org/2001/XMLSchema" xmlns:xs="http://www.w3.org/2001/XMLSchema" xmlns:p="http://schemas.microsoft.com/office/2006/metadata/properties" xmlns:ns2="60b5c924-4c1a-466a-a8f6-ec9806abbb57" targetNamespace="http://schemas.microsoft.com/office/2006/metadata/properties" ma:root="true" ma:fieldsID="c5b3df90e8bdc6a7058495aee258ba28" ns2:_="">
    <xsd:import namespace="60b5c924-4c1a-466a-a8f6-ec9806abbb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b5c924-4c1a-466a-a8f6-ec9806abbb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C439684-20AA-45F4-91C0-2E327709E8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b5c924-4c1a-466a-a8f6-ec9806abbb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CFEBC7-F4D9-42A8-81DE-64B6A0F2FD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9ABD3C-AA9E-4069-B566-FCDD6C81D397}">
  <ds:schemaRefs>
    <ds:schemaRef ds:uri="http://schemas.microsoft.com/office/2006/documentManagement/types"/>
    <ds:schemaRef ds:uri="60b5c924-4c1a-466a-a8f6-ec9806abbb57"/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530</TotalTime>
  <Words>953</Words>
  <Application>Microsoft Office PowerPoint</Application>
  <PresentationFormat>On-screen Show (4:3)</PresentationFormat>
  <Paragraphs>137</Paragraphs>
  <Slides>37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Tw Cen MT</vt:lpstr>
      <vt:lpstr>Tw Cen MT Condensed</vt:lpstr>
      <vt:lpstr>Wingdings 3</vt:lpstr>
      <vt:lpstr>Integral</vt:lpstr>
      <vt:lpstr>Nat5 design &amp; Manufacture</vt:lpstr>
      <vt:lpstr>Learning intentions &amp; success criteria</vt:lpstr>
      <vt:lpstr>What is a woodturning lathe?</vt:lpstr>
      <vt:lpstr>?</vt:lpstr>
      <vt:lpstr>?</vt:lpstr>
      <vt:lpstr>?</vt:lpstr>
      <vt:lpstr>PowerPoint Presentation</vt:lpstr>
      <vt:lpstr>PowerPoint Presentation</vt:lpstr>
      <vt:lpstr>PowerPoint Presentation</vt:lpstr>
      <vt:lpstr>PowerPoint Presentation</vt:lpstr>
      <vt:lpstr>Woodturning tools</vt:lpstr>
      <vt:lpstr>GOuge</vt:lpstr>
      <vt:lpstr>Parting chisel</vt:lpstr>
      <vt:lpstr>Skew chisel</vt:lpstr>
      <vt:lpstr>scraper</vt:lpstr>
      <vt:lpstr>faceplate</vt:lpstr>
      <vt:lpstr>Outside callipers</vt:lpstr>
      <vt:lpstr>Preparing a blank for turning</vt:lpstr>
      <vt:lpstr>Preparing a length of wood for turning</vt:lpstr>
      <vt:lpstr>Marking out and turning</vt:lpstr>
      <vt:lpstr>Use the roughing gouge to turn the wood into a cylinder </vt:lpstr>
      <vt:lpstr>Reduce diameter required for your piece</vt:lpstr>
      <vt:lpstr>Mark out features on wood using a pencil and steel rule</vt:lpstr>
      <vt:lpstr>When complete, ensure a smooth surface with sand paper</vt:lpstr>
      <vt:lpstr>For additional smoothness, use leftover shavings. This is called “burnishing.”</vt:lpstr>
      <vt:lpstr>Add varnish, wax or other finished to the wood whilst it is still on the lathe</vt:lpstr>
      <vt:lpstr>Remove the pieces using the parting chisel, skew chisel or sawing</vt:lpstr>
      <vt:lpstr>safety</vt:lpstr>
      <vt:lpstr>Personal safety</vt:lpstr>
      <vt:lpstr>MACHINE safety</vt:lpstr>
      <vt:lpstr>Wood is securely attached to centres</vt:lpstr>
      <vt:lpstr>Small a gap as possible between wood and tool rest</vt:lpstr>
      <vt:lpstr>Chisels are kept sharp to ensure a good cut and to avoid accidents</vt:lpstr>
      <vt:lpstr>Tool rest centrally aligned with work piece</vt:lpstr>
      <vt:lpstr>Nothing should be left on the lathe bed</vt:lpstr>
      <vt:lpstr>Waste Extraction should be in position</vt:lpstr>
      <vt:lpstr>Tool rest and tail stock should be locked in position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S3 Design &amp; Manufacture</dc:title>
  <dc:creator>Mr Porter</dc:creator>
  <cp:lastModifiedBy>025SPorter</cp:lastModifiedBy>
  <cp:revision>51</cp:revision>
  <dcterms:created xsi:type="dcterms:W3CDTF">2020-05-18T09:31:07Z</dcterms:created>
  <dcterms:modified xsi:type="dcterms:W3CDTF">2024-01-24T09:24:12Z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0x010100C7915E7F7306B447A6917ABA8937DB41</vt:lpwstr>
  </property>
</Properties>
</file>